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017" r:id="rId3"/>
    <p:sldId id="1038" r:id="rId4"/>
    <p:sldId id="1028" r:id="rId5"/>
    <p:sldId id="1018" r:id="rId6"/>
    <p:sldId id="1020" r:id="rId7"/>
    <p:sldId id="1030" r:id="rId8"/>
    <p:sldId id="1032" r:id="rId9"/>
    <p:sldId id="1021" r:id="rId10"/>
    <p:sldId id="1035" r:id="rId11"/>
    <p:sldId id="103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3</a:t>
            </a: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听力专项提优</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F5C613C-8812-0D7C-82F2-2455B4E434A1}"/>
              </a:ext>
            </a:extLst>
          </p:cNvPr>
          <p:cNvSpPr>
            <a:spLocks noGrp="1"/>
          </p:cNvSpPr>
          <p:nvPr>
            <p:ph idx="1"/>
          </p:nvPr>
        </p:nvSpPr>
        <p:spPr>
          <a:xfrm>
            <a:off x="360854" y="908720"/>
            <a:ext cx="11485848" cy="656846"/>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判断句子正</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504048"/>
            <a:ext cx="11485848" cy="4539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Jean is an American girl.She is from New York.She is thirteen.She likes drinking milk a lot.Now Jean is in China.She likes Chinese very much.She studies at No.15 Middle School.She studies well.She reads Chinese every morning.She likes speaking Chinese in class.She often speaks Chinese after class too.She watches TV on Saturday evening.She does her homework at school.She likes helping others.She likes playing basketball.</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394893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F5C613C-8812-0D7C-82F2-2455B4E434A1}"/>
              </a:ext>
            </a:extLst>
          </p:cNvPr>
          <p:cNvSpPr>
            <a:spLocks noGrp="1"/>
          </p:cNvSpPr>
          <p:nvPr>
            <p:ph idx="1"/>
          </p:nvPr>
        </p:nvSpPr>
        <p:spPr>
          <a:xfrm>
            <a:off x="360854" y="1689189"/>
            <a:ext cx="11485848" cy="3323987"/>
          </a:xfrm>
        </p:spPr>
        <p:txBody>
          <a:bodyPr/>
          <a:lstStyle/>
          <a:p>
            <a:pPr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Jean comes from Canada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Jean lives in China now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Jean likes drinking milk very much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Jean doesn’t like playing basketball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Jean speaks Chinese only in class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1801694"/>
            <a:ext cx="404278" cy="523220"/>
          </a:xfrm>
          <a:prstGeom prst="rect">
            <a:avLst/>
          </a:prstGeom>
        </p:spPr>
        <p:txBody>
          <a:bodyPr wrap="none">
            <a:spAutoFit/>
          </a:bodyPr>
          <a:lstStyle/>
          <a:p>
            <a:r>
              <a:rPr lang="en-US" altLang="zh-CN"/>
              <a:t>F</a:t>
            </a:r>
            <a:endParaRPr lang="zh-CN" altLang="en-US"/>
          </a:p>
        </p:txBody>
      </p:sp>
      <p:sp>
        <p:nvSpPr>
          <p:cNvPr id="4" name="矩形 3"/>
          <p:cNvSpPr/>
          <p:nvPr/>
        </p:nvSpPr>
        <p:spPr>
          <a:xfrm>
            <a:off x="982638" y="2449766"/>
            <a:ext cx="423514" cy="523220"/>
          </a:xfrm>
          <a:prstGeom prst="rect">
            <a:avLst/>
          </a:prstGeom>
        </p:spPr>
        <p:txBody>
          <a:bodyPr wrap="none">
            <a:spAutoFit/>
          </a:bodyPr>
          <a:lstStyle/>
          <a:p>
            <a:r>
              <a:rPr lang="en-US" altLang="zh-CN"/>
              <a:t>T</a:t>
            </a:r>
            <a:endParaRPr lang="zh-CN" altLang="en-US"/>
          </a:p>
        </p:txBody>
      </p:sp>
      <p:sp>
        <p:nvSpPr>
          <p:cNvPr id="5" name="矩形 4"/>
          <p:cNvSpPr/>
          <p:nvPr/>
        </p:nvSpPr>
        <p:spPr>
          <a:xfrm>
            <a:off x="972028" y="3097838"/>
            <a:ext cx="423514" cy="523220"/>
          </a:xfrm>
          <a:prstGeom prst="rect">
            <a:avLst/>
          </a:prstGeom>
        </p:spPr>
        <p:txBody>
          <a:bodyPr wrap="none">
            <a:spAutoFit/>
          </a:bodyPr>
          <a:lstStyle/>
          <a:p>
            <a:r>
              <a:rPr lang="en-US" altLang="zh-CN"/>
              <a:t>T</a:t>
            </a:r>
            <a:endParaRPr lang="zh-CN" altLang="en-US"/>
          </a:p>
        </p:txBody>
      </p:sp>
      <p:sp>
        <p:nvSpPr>
          <p:cNvPr id="6" name="矩形 5"/>
          <p:cNvSpPr/>
          <p:nvPr/>
        </p:nvSpPr>
        <p:spPr>
          <a:xfrm>
            <a:off x="981646" y="3733515"/>
            <a:ext cx="404278" cy="523220"/>
          </a:xfrm>
          <a:prstGeom prst="rect">
            <a:avLst/>
          </a:prstGeom>
        </p:spPr>
        <p:txBody>
          <a:bodyPr wrap="none">
            <a:spAutoFit/>
          </a:bodyPr>
          <a:lstStyle/>
          <a:p>
            <a:r>
              <a:rPr lang="en-US" altLang="zh-CN"/>
              <a:t>F</a:t>
            </a:r>
            <a:endParaRPr lang="zh-CN" altLang="en-US"/>
          </a:p>
        </p:txBody>
      </p:sp>
      <p:sp>
        <p:nvSpPr>
          <p:cNvPr id="7" name="矩形 6"/>
          <p:cNvSpPr/>
          <p:nvPr/>
        </p:nvSpPr>
        <p:spPr>
          <a:xfrm>
            <a:off x="987344" y="4369192"/>
            <a:ext cx="352648" cy="523220"/>
          </a:xfrm>
          <a:prstGeom prst="rect">
            <a:avLst/>
          </a:prstGeom>
        </p:spPr>
        <p:txBody>
          <a:bodyPr wrap="square">
            <a:spAutoFit/>
          </a:bodyPr>
          <a:lstStyle/>
          <a:p>
            <a:r>
              <a:rPr lang="en-US" altLang="zh-CN" dirty="0"/>
              <a:t>F</a:t>
            </a:r>
            <a:endParaRPr lang="zh-CN" altLang="en-US"/>
          </a:p>
        </p:txBody>
      </p:sp>
    </p:spTree>
    <p:extLst>
      <p:ext uri="{BB962C8B-B14F-4D97-AF65-F5344CB8AC3E}">
        <p14:creationId xmlns:p14="http://schemas.microsoft.com/office/powerpoint/2010/main" val="3670381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781956"/>
            <a:ext cx="11485848" cy="1303177"/>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判断下列图片与所听内容是</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否</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相符</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2056690"/>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461125" algn="l"/>
                <a:tab pos="9861550" algn="l"/>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1. Reading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books is my </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mother’s hobby.	2. The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doll is very beautiful.</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461125" algn="l"/>
                <a:tab pos="9861550" algn="l"/>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3. I’ve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got some stamps </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from Australia.	4. The Great Wall is really long.</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727825" algn="l"/>
                <a:tab pos="9861550" algn="l"/>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5. Flying kites is my hobby.</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a:extLst>
              <a:ext uri="{FF2B5EF4-FFF2-40B4-BE49-F238E27FC236}">
                <a16:creationId xmlns:a16="http://schemas.microsoft.com/office/drawing/2014/main" id="{C74580CD-95DB-E971-26B7-242ECFDEEFE0}"/>
              </a:ext>
            </a:extLst>
          </p:cNvPr>
          <p:cNvSpPr txBox="1">
            <a:spLocks/>
          </p:cNvSpPr>
          <p:nvPr/>
        </p:nvSpPr>
        <p:spPr bwMode="auto">
          <a:xfrm>
            <a:off x="360854" y="5603383"/>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ef210.jpg" descr="id:2147492640;FounderCES">
            <a:extLst>
              <a:ext uri="{FF2B5EF4-FFF2-40B4-BE49-F238E27FC236}">
                <a16:creationId xmlns:a16="http://schemas.microsoft.com/office/drawing/2014/main" id="{BE7D13D2-4BEF-69C6-E4C0-9234B5E6C3A0}"/>
              </a:ext>
            </a:extLst>
          </p:cNvPr>
          <p:cNvPicPr>
            <a:picLocks noChangeAspect="1"/>
          </p:cNvPicPr>
          <p:nvPr/>
        </p:nvPicPr>
        <p:blipFill>
          <a:blip r:embed="rId2"/>
          <a:stretch>
            <a:fillRect/>
          </a:stretch>
        </p:blipFill>
        <p:spPr>
          <a:xfrm>
            <a:off x="766614" y="3999724"/>
            <a:ext cx="1707515" cy="1718945"/>
          </a:xfrm>
          <a:prstGeom prst="rect">
            <a:avLst/>
          </a:prstGeom>
        </p:spPr>
      </p:pic>
      <p:pic>
        <p:nvPicPr>
          <p:cNvPr id="7" name="ef211.jpg" descr="id:2147492647;FounderCES">
            <a:extLst>
              <a:ext uri="{FF2B5EF4-FFF2-40B4-BE49-F238E27FC236}">
                <a16:creationId xmlns:a16="http://schemas.microsoft.com/office/drawing/2014/main" id="{9AD203B8-C6D2-56D0-5CA5-60BFB34917D7}"/>
              </a:ext>
            </a:extLst>
          </p:cNvPr>
          <p:cNvPicPr>
            <a:picLocks noChangeAspect="1"/>
          </p:cNvPicPr>
          <p:nvPr/>
        </p:nvPicPr>
        <p:blipFill>
          <a:blip r:embed="rId3"/>
          <a:stretch>
            <a:fillRect/>
          </a:stretch>
        </p:blipFill>
        <p:spPr>
          <a:xfrm>
            <a:off x="3358902" y="3995148"/>
            <a:ext cx="1099820" cy="1718945"/>
          </a:xfrm>
          <a:prstGeom prst="rect">
            <a:avLst/>
          </a:prstGeom>
        </p:spPr>
      </p:pic>
      <p:pic>
        <p:nvPicPr>
          <p:cNvPr id="9" name="ef212.jpg" descr="id:2147492654;FounderCES">
            <a:extLst>
              <a:ext uri="{FF2B5EF4-FFF2-40B4-BE49-F238E27FC236}">
                <a16:creationId xmlns:a16="http://schemas.microsoft.com/office/drawing/2014/main" id="{E9EBE544-6C16-5884-A043-65D263688668}"/>
              </a:ext>
            </a:extLst>
          </p:cNvPr>
          <p:cNvPicPr>
            <a:picLocks noChangeAspect="1"/>
          </p:cNvPicPr>
          <p:nvPr/>
        </p:nvPicPr>
        <p:blipFill>
          <a:blip r:embed="rId4"/>
          <a:stretch>
            <a:fillRect/>
          </a:stretch>
        </p:blipFill>
        <p:spPr>
          <a:xfrm>
            <a:off x="5183234" y="3995148"/>
            <a:ext cx="1969770" cy="1718945"/>
          </a:xfrm>
          <a:prstGeom prst="rect">
            <a:avLst/>
          </a:prstGeom>
        </p:spPr>
      </p:pic>
      <p:pic>
        <p:nvPicPr>
          <p:cNvPr id="10" name="ef213.jpg" descr="id:2147492661;FounderCES">
            <a:extLst>
              <a:ext uri="{FF2B5EF4-FFF2-40B4-BE49-F238E27FC236}">
                <a16:creationId xmlns:a16="http://schemas.microsoft.com/office/drawing/2014/main" id="{6D7F1852-522D-D71F-63E6-A106FED94A41}"/>
              </a:ext>
            </a:extLst>
          </p:cNvPr>
          <p:cNvPicPr>
            <a:picLocks noChangeAspect="1"/>
          </p:cNvPicPr>
          <p:nvPr/>
        </p:nvPicPr>
        <p:blipFill>
          <a:blip r:embed="rId5"/>
          <a:stretch>
            <a:fillRect/>
          </a:stretch>
        </p:blipFill>
        <p:spPr>
          <a:xfrm>
            <a:off x="7488711" y="3995147"/>
            <a:ext cx="1718945" cy="1718945"/>
          </a:xfrm>
          <a:prstGeom prst="rect">
            <a:avLst/>
          </a:prstGeom>
        </p:spPr>
      </p:pic>
      <p:pic>
        <p:nvPicPr>
          <p:cNvPr id="11" name="ef214.jpg" descr="id:2147492668;FounderCES">
            <a:extLst>
              <a:ext uri="{FF2B5EF4-FFF2-40B4-BE49-F238E27FC236}">
                <a16:creationId xmlns:a16="http://schemas.microsoft.com/office/drawing/2014/main" id="{280F74B3-9F2C-42CB-8507-BE49C9552F53}"/>
              </a:ext>
            </a:extLst>
          </p:cNvPr>
          <p:cNvPicPr>
            <a:picLocks noChangeAspect="1"/>
          </p:cNvPicPr>
          <p:nvPr/>
        </p:nvPicPr>
        <p:blipFill>
          <a:blip r:embed="rId6"/>
          <a:stretch>
            <a:fillRect/>
          </a:stretch>
        </p:blipFill>
        <p:spPr>
          <a:xfrm>
            <a:off x="9695606" y="3995147"/>
            <a:ext cx="1212215" cy="1718945"/>
          </a:xfrm>
          <a:prstGeom prst="rect">
            <a:avLst/>
          </a:prstGeom>
        </p:spPr>
      </p:pic>
      <p:sp>
        <p:nvSpPr>
          <p:cNvPr id="12" name="矩形 11"/>
          <p:cNvSpPr/>
          <p:nvPr/>
        </p:nvSpPr>
        <p:spPr>
          <a:xfrm>
            <a:off x="1694092" y="5731344"/>
            <a:ext cx="404278" cy="523220"/>
          </a:xfrm>
          <a:prstGeom prst="rect">
            <a:avLst/>
          </a:prstGeom>
        </p:spPr>
        <p:txBody>
          <a:bodyPr wrap="none">
            <a:spAutoFit/>
          </a:bodyPr>
          <a:lstStyle/>
          <a:p>
            <a:r>
              <a:rPr lang="en-US" altLang="zh-CN"/>
              <a:t>F</a:t>
            </a:r>
            <a:endParaRPr lang="zh-CN" altLang="en-US"/>
          </a:p>
        </p:txBody>
      </p:sp>
      <p:sp>
        <p:nvSpPr>
          <p:cNvPr id="13" name="矩形 12"/>
          <p:cNvSpPr/>
          <p:nvPr/>
        </p:nvSpPr>
        <p:spPr>
          <a:xfrm>
            <a:off x="3805531" y="5731344"/>
            <a:ext cx="423514" cy="523220"/>
          </a:xfrm>
          <a:prstGeom prst="rect">
            <a:avLst/>
          </a:prstGeom>
        </p:spPr>
        <p:txBody>
          <a:bodyPr wrap="none">
            <a:spAutoFit/>
          </a:bodyPr>
          <a:lstStyle/>
          <a:p>
            <a:r>
              <a:rPr lang="en-US" altLang="zh-CN"/>
              <a:t>T</a:t>
            </a:r>
            <a:endParaRPr lang="zh-CN" altLang="en-US"/>
          </a:p>
        </p:txBody>
      </p:sp>
      <p:sp>
        <p:nvSpPr>
          <p:cNvPr id="14" name="矩形 13"/>
          <p:cNvSpPr/>
          <p:nvPr/>
        </p:nvSpPr>
        <p:spPr>
          <a:xfrm>
            <a:off x="5962084" y="5739970"/>
            <a:ext cx="404278" cy="523220"/>
          </a:xfrm>
          <a:prstGeom prst="rect">
            <a:avLst/>
          </a:prstGeom>
        </p:spPr>
        <p:txBody>
          <a:bodyPr wrap="none">
            <a:spAutoFit/>
          </a:bodyPr>
          <a:lstStyle/>
          <a:p>
            <a:r>
              <a:rPr lang="en-US" altLang="zh-CN"/>
              <a:t>F</a:t>
            </a:r>
            <a:endParaRPr lang="zh-CN" altLang="en-US"/>
          </a:p>
        </p:txBody>
      </p:sp>
      <p:sp>
        <p:nvSpPr>
          <p:cNvPr id="15" name="矩形 14"/>
          <p:cNvSpPr/>
          <p:nvPr/>
        </p:nvSpPr>
        <p:spPr>
          <a:xfrm>
            <a:off x="8089095" y="5739970"/>
            <a:ext cx="423514" cy="523220"/>
          </a:xfrm>
          <a:prstGeom prst="rect">
            <a:avLst/>
          </a:prstGeom>
        </p:spPr>
        <p:txBody>
          <a:bodyPr wrap="none">
            <a:spAutoFit/>
          </a:bodyPr>
          <a:lstStyle/>
          <a:p>
            <a:r>
              <a:rPr lang="en-US" altLang="zh-CN"/>
              <a:t>T</a:t>
            </a:r>
            <a:endParaRPr lang="zh-CN" altLang="en-US"/>
          </a:p>
        </p:txBody>
      </p:sp>
      <p:sp>
        <p:nvSpPr>
          <p:cNvPr id="16" name="矩形 15"/>
          <p:cNvSpPr/>
          <p:nvPr/>
        </p:nvSpPr>
        <p:spPr>
          <a:xfrm>
            <a:off x="10212824" y="5729864"/>
            <a:ext cx="423514" cy="523220"/>
          </a:xfrm>
          <a:prstGeom prst="rect">
            <a:avLst/>
          </a:prstGeom>
        </p:spPr>
        <p:txBody>
          <a:bodyPr wrap="none">
            <a:spAutoFit/>
          </a:bodyPr>
          <a:lstStyle/>
          <a:p>
            <a:r>
              <a:rPr lang="en-US" altLang="zh-CN"/>
              <a:t>T</a:t>
            </a:r>
            <a:endParaRPr lang="zh-CN" altLang="en-US"/>
          </a:p>
        </p:txBody>
      </p:sp>
    </p:spTree>
    <p:extLst>
      <p:ext uri="{BB962C8B-B14F-4D97-AF65-F5344CB8AC3E}">
        <p14:creationId xmlns:p14="http://schemas.microsoft.com/office/powerpoint/2010/main" val="1742500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A801CA47-3E72-78A3-1E20-D428FD0DCC0C}"/>
              </a:ext>
            </a:extLst>
          </p:cNvPr>
          <p:cNvSpPr>
            <a:spLocks noGrp="1"/>
          </p:cNvSpPr>
          <p:nvPr>
            <p:ph idx="1"/>
          </p:nvPr>
        </p:nvSpPr>
        <p:spPr>
          <a:xfrm>
            <a:off x="360854" y="1680654"/>
            <a:ext cx="11485848" cy="2677656"/>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根据你所听到的问句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选择合适的答语。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very big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It’s about five thousand kilometres long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has got about eight million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82638" y="2438238"/>
            <a:ext cx="423514" cy="523220"/>
          </a:xfrm>
          <a:prstGeom prst="rect">
            <a:avLst/>
          </a:prstGeom>
        </p:spPr>
        <p:txBody>
          <a:bodyPr wrap="none">
            <a:spAutoFit/>
          </a:bodyPr>
          <a:lstStyle/>
          <a:p>
            <a:r>
              <a:rPr lang="en-US" altLang="zh-CN"/>
              <a:t>B</a:t>
            </a:r>
            <a:endParaRPr lang="zh-CN" altLang="en-US"/>
          </a:p>
        </p:txBody>
      </p:sp>
      <p:sp>
        <p:nvSpPr>
          <p:cNvPr id="3" name="矩形 2"/>
          <p:cNvSpPr/>
          <p:nvPr/>
        </p:nvSpPr>
        <p:spPr>
          <a:xfrm>
            <a:off x="622598" y="4207953"/>
            <a:ext cx="3573414" cy="661207"/>
          </a:xfrm>
          <a:prstGeom prst="rect">
            <a:avLst/>
          </a:prstGeom>
        </p:spPr>
        <p:txBody>
          <a:bodyPr wrap="none">
            <a:spAutoFit/>
          </a:bodyPr>
          <a:lstStyle/>
          <a:p>
            <a:pPr>
              <a:lnSpc>
                <a:spcPct val="150000"/>
              </a:lnSpc>
            </a:pPr>
            <a:r>
              <a:rPr lang="en-US" altLang="zh-CN">
                <a:solidFill>
                  <a:srgbClr val="ED028C"/>
                </a:solidFill>
                <a:cs typeface="Times New Roman" panose="02020603050405020304" pitchFamily="18" charset="0"/>
              </a:rPr>
              <a:t>How long is the river?</a:t>
            </a:r>
            <a:endParaRPr lang="zh-CN" altLang="en-US"/>
          </a:p>
        </p:txBody>
      </p:sp>
    </p:spTree>
    <p:extLst>
      <p:ext uri="{BB962C8B-B14F-4D97-AF65-F5344CB8AC3E}">
        <p14:creationId xmlns:p14="http://schemas.microsoft.com/office/powerpoint/2010/main" val="168631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E5B04563-722B-62B0-697C-5387C79017FC}"/>
              </a:ext>
            </a:extLst>
          </p:cNvPr>
          <p:cNvSpPr>
            <a:spLocks noGrp="1"/>
          </p:cNvSpPr>
          <p:nvPr>
            <p:ph idx="1"/>
          </p:nvPr>
        </p:nvSpPr>
        <p:spPr>
          <a:xfrm>
            <a:off x="360854" y="860298"/>
            <a:ext cx="11485848" cy="1949508"/>
          </a:xfrm>
        </p:spPr>
        <p:txBody>
          <a:bodyPr/>
          <a:lstStyle/>
          <a:p>
            <a:pPr hangingPunct="0">
              <a:tabLst>
                <a:tab pos="4231005" algn="l"/>
                <a:tab pos="78359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very beautiful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78359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It’s very famous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It’s in the east 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62386" y="989074"/>
            <a:ext cx="444352" cy="523220"/>
          </a:xfrm>
          <a:prstGeom prst="rect">
            <a:avLst/>
          </a:prstGeom>
        </p:spPr>
        <p:txBody>
          <a:bodyPr wrap="none">
            <a:spAutoFit/>
          </a:bodyPr>
          <a:lstStyle/>
          <a:p>
            <a:r>
              <a:rPr lang="en-US" altLang="zh-CN"/>
              <a:t>C</a:t>
            </a:r>
            <a:endParaRPr lang="zh-CN" altLang="en-US"/>
          </a:p>
        </p:txBody>
      </p:sp>
      <p:sp>
        <p:nvSpPr>
          <p:cNvPr id="3" name="矩形 2"/>
          <p:cNvSpPr/>
          <p:nvPr/>
        </p:nvSpPr>
        <p:spPr>
          <a:xfrm>
            <a:off x="630539" y="2692685"/>
            <a:ext cx="3251146" cy="738664"/>
          </a:xfrm>
          <a:prstGeom prst="rect">
            <a:avLst/>
          </a:prstGeom>
        </p:spPr>
        <p:txBody>
          <a:bodyPr wrap="none">
            <a:spAutoFit/>
          </a:bodyPr>
          <a:lstStyle/>
          <a:p>
            <a:pPr eaLnBrk="1">
              <a:lnSpc>
                <a:spcPct val="150000"/>
              </a:lnSpc>
              <a:spcAft>
                <a:spcPts val="0"/>
              </a:spcAft>
            </a:pPr>
            <a:r>
              <a:rPr lang="en-US" altLang="zh-CN" dirty="0" smtClean="0">
                <a:solidFill>
                  <a:srgbClr val="ED028C"/>
                </a:solidFill>
                <a:cs typeface="Times New Roman" panose="02020603050405020304" pitchFamily="18" charset="0"/>
              </a:rPr>
              <a:t>Where </a:t>
            </a:r>
            <a:r>
              <a:rPr lang="en-US" altLang="zh-CN" dirty="0">
                <a:solidFill>
                  <a:srgbClr val="ED028C"/>
                </a:solidFill>
                <a:cs typeface="Times New Roman" panose="02020603050405020304" pitchFamily="18" charset="0"/>
              </a:rPr>
              <a:t>is Shanghai?</a:t>
            </a:r>
            <a:endParaRPr lang="zh-CN" altLang="zh-CN" sz="1050">
              <a:solidFill>
                <a:srgbClr val="000000"/>
              </a:solidFill>
              <a:cs typeface="Times New Roman" panose="02020603050405020304" pitchFamily="18" charset="0"/>
            </a:endParaRPr>
          </a:p>
        </p:txBody>
      </p:sp>
      <p:sp>
        <p:nvSpPr>
          <p:cNvPr id="6" name="内容占位符 4">
            <a:extLst>
              <a:ext uri="{FF2B5EF4-FFF2-40B4-BE49-F238E27FC236}">
                <a16:creationId xmlns:a16="http://schemas.microsoft.com/office/drawing/2014/main" id="{B8965D59-A68B-0430-30C0-E9E977D40F8F}"/>
              </a:ext>
            </a:extLst>
          </p:cNvPr>
          <p:cNvSpPr txBox="1">
            <a:spLocks/>
          </p:cNvSpPr>
          <p:nvPr/>
        </p:nvSpPr>
        <p:spPr bwMode="auto">
          <a:xfrm>
            <a:off x="360854" y="3342447"/>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there is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there are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No, there isn’t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82638" y="3462597"/>
            <a:ext cx="423514" cy="523220"/>
          </a:xfrm>
          <a:prstGeom prst="rect">
            <a:avLst/>
          </a:prstGeom>
        </p:spPr>
        <p:txBody>
          <a:bodyPr wrap="none">
            <a:spAutoFit/>
          </a:bodyPr>
          <a:lstStyle/>
          <a:p>
            <a:r>
              <a:rPr lang="en-US" altLang="zh-CN" dirty="0"/>
              <a:t>B</a:t>
            </a:r>
            <a:endParaRPr lang="zh-CN" altLang="en-US"/>
          </a:p>
        </p:txBody>
      </p:sp>
      <p:sp>
        <p:nvSpPr>
          <p:cNvPr id="8" name="矩形 7"/>
          <p:cNvSpPr/>
          <p:nvPr/>
        </p:nvSpPr>
        <p:spPr>
          <a:xfrm>
            <a:off x="622598" y="5210616"/>
            <a:ext cx="5591467" cy="738664"/>
          </a:xfrm>
          <a:prstGeom prst="rect">
            <a:avLst/>
          </a:prstGeom>
        </p:spPr>
        <p:txBody>
          <a:bodyPr wrap="none">
            <a:spAutoFit/>
          </a:bodyPr>
          <a:lstStyle/>
          <a:p>
            <a:pPr eaLnBrk="1">
              <a:lnSpc>
                <a:spcPct val="150000"/>
              </a:lnSpc>
              <a:spcAft>
                <a:spcPts val="0"/>
              </a:spcAft>
            </a:pPr>
            <a:r>
              <a:rPr lang="en-US" altLang="zh-CN" smtClean="0">
                <a:solidFill>
                  <a:srgbClr val="ED028C"/>
                </a:solidFill>
                <a:cs typeface="Times New Roman" panose="02020603050405020304" pitchFamily="18" charset="0"/>
              </a:rPr>
              <a:t>Are </a:t>
            </a:r>
            <a:r>
              <a:rPr lang="en-US" altLang="zh-CN">
                <a:solidFill>
                  <a:srgbClr val="ED028C"/>
                </a:solidFill>
                <a:cs typeface="Times New Roman" panose="02020603050405020304" pitchFamily="18" charset="0"/>
              </a:rPr>
              <a:t>there any mountains in China?</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6326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5E002-45C4-D320-FFBB-0C57A1C0A62C}"/>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9FFF7C6-0D4D-F0B2-6CFB-A9AFD3461C3B}"/>
              </a:ext>
            </a:extLst>
          </p:cNvPr>
          <p:cNvSpPr>
            <a:spLocks noGrp="1"/>
          </p:cNvSpPr>
          <p:nvPr>
            <p:ph idx="1"/>
          </p:nvPr>
        </p:nvSpPr>
        <p:spPr>
          <a:xfrm>
            <a:off x="360854" y="764704"/>
            <a:ext cx="11485848" cy="194950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you have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I have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No, you haven’t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884854"/>
            <a:ext cx="423514" cy="523220"/>
          </a:xfrm>
          <a:prstGeom prst="rect">
            <a:avLst/>
          </a:prstGeom>
        </p:spPr>
        <p:txBody>
          <a:bodyPr wrap="none">
            <a:spAutoFit/>
          </a:bodyPr>
          <a:lstStyle/>
          <a:p>
            <a:r>
              <a:rPr lang="en-US" altLang="zh-CN" dirty="0"/>
              <a:t>B</a:t>
            </a:r>
            <a:endParaRPr lang="zh-CN" altLang="en-US"/>
          </a:p>
        </p:txBody>
      </p:sp>
      <p:sp>
        <p:nvSpPr>
          <p:cNvPr id="4" name="矩形 3"/>
          <p:cNvSpPr/>
          <p:nvPr/>
        </p:nvSpPr>
        <p:spPr>
          <a:xfrm>
            <a:off x="631563" y="2650881"/>
            <a:ext cx="5197192" cy="738664"/>
          </a:xfrm>
          <a:prstGeom prst="rect">
            <a:avLst/>
          </a:prstGeom>
        </p:spPr>
        <p:txBody>
          <a:bodyPr wrap="none">
            <a:spAutoFit/>
          </a:bodyPr>
          <a:lstStyle/>
          <a:p>
            <a:pPr eaLnBrk="1">
              <a:lnSpc>
                <a:spcPct val="150000"/>
              </a:lnSpc>
              <a:spcAft>
                <a:spcPts val="0"/>
              </a:spcAft>
            </a:pPr>
            <a:r>
              <a:rPr lang="en-US" altLang="zh-CN" smtClean="0">
                <a:solidFill>
                  <a:srgbClr val="ED028C"/>
                </a:solidFill>
                <a:cs typeface="Times New Roman" panose="02020603050405020304" pitchFamily="18" charset="0"/>
              </a:rPr>
              <a:t>Have </a:t>
            </a:r>
            <a:r>
              <a:rPr lang="en-US" altLang="zh-CN">
                <a:solidFill>
                  <a:srgbClr val="ED028C"/>
                </a:solidFill>
                <a:cs typeface="Times New Roman" panose="02020603050405020304" pitchFamily="18" charset="0"/>
              </a:rPr>
              <a:t>you got any picture books?</a:t>
            </a:r>
            <a:endParaRPr lang="zh-CN" altLang="zh-CN" sz="1050">
              <a:solidFill>
                <a:srgbClr val="000000"/>
              </a:solidFill>
              <a:cs typeface="Times New Roman" panose="02020603050405020304" pitchFamily="18" charset="0"/>
            </a:endParaRPr>
          </a:p>
        </p:txBody>
      </p:sp>
      <p:sp>
        <p:nvSpPr>
          <p:cNvPr id="5" name="内容占位符 1">
            <a:extLst>
              <a:ext uri="{FF2B5EF4-FFF2-40B4-BE49-F238E27FC236}">
                <a16:creationId xmlns:a16="http://schemas.microsoft.com/office/drawing/2014/main" id="{31D405BF-F196-6DCE-CD97-3E2F2FCC2E2B}"/>
              </a:ext>
            </a:extLst>
          </p:cNvPr>
          <p:cNvSpPr txBox="1">
            <a:spLocks/>
          </p:cNvSpPr>
          <p:nvPr/>
        </p:nvSpPr>
        <p:spPr bwMode="auto">
          <a:xfrm>
            <a:off x="360854" y="3282296"/>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Listening to music is his hobby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He has got many books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 rides his bicycle every day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56760" y="3411072"/>
            <a:ext cx="444352" cy="523220"/>
          </a:xfrm>
          <a:prstGeom prst="rect">
            <a:avLst/>
          </a:prstGeom>
        </p:spPr>
        <p:txBody>
          <a:bodyPr wrap="none">
            <a:spAutoFit/>
          </a:bodyPr>
          <a:lstStyle/>
          <a:p>
            <a:r>
              <a:rPr lang="en-US" altLang="zh-CN" dirty="0"/>
              <a:t>A</a:t>
            </a:r>
            <a:endParaRPr lang="zh-CN" altLang="en-US"/>
          </a:p>
        </p:txBody>
      </p:sp>
      <p:sp>
        <p:nvSpPr>
          <p:cNvPr id="7" name="矩形 6"/>
          <p:cNvSpPr/>
          <p:nvPr/>
        </p:nvSpPr>
        <p:spPr>
          <a:xfrm>
            <a:off x="613633" y="5123648"/>
            <a:ext cx="4781052" cy="738664"/>
          </a:xfrm>
          <a:prstGeom prst="rect">
            <a:avLst/>
          </a:prstGeom>
        </p:spPr>
        <p:txBody>
          <a:bodyPr wrap="none">
            <a:spAutoFit/>
          </a:bodyPr>
          <a:lstStyle/>
          <a:p>
            <a:pPr eaLnBrk="1">
              <a:lnSpc>
                <a:spcPct val="150000"/>
              </a:lnSpc>
              <a:spcAft>
                <a:spcPts val="0"/>
              </a:spcAft>
            </a:pPr>
            <a:r>
              <a:rPr lang="en-US" altLang="zh-CN" smtClean="0">
                <a:solidFill>
                  <a:srgbClr val="ED028C"/>
                </a:solidFill>
                <a:cs typeface="Times New Roman" panose="02020603050405020304" pitchFamily="18" charset="0"/>
              </a:rPr>
              <a:t>What’s </a:t>
            </a:r>
            <a:r>
              <a:rPr lang="en-US" altLang="zh-CN">
                <a:solidFill>
                  <a:srgbClr val="ED028C"/>
                </a:solidFill>
                <a:cs typeface="Times New Roman" panose="02020603050405020304" pitchFamily="18" charset="0"/>
              </a:rPr>
              <a:t>your father’s hobby?</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50329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915266"/>
            <a:ext cx="11485848" cy="1303177"/>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听第一段对话，回答第</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132788"/>
            <a:ext cx="11485848" cy="388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M1</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Do you collect stamps, Simon?</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M2</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I’ve got lots of stamps.Collecting stamps is my hobby.</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M1</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are those?</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M2</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These are stamps from Canada.</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M1</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Have you got any stamps from China?</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M2</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I have.This stamp is from China.</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7930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8A07B69-BCCF-CE63-D158-5F10F1E519F1}"/>
              </a:ext>
            </a:extLst>
          </p:cNvPr>
          <p:cNvSpPr>
            <a:spLocks noGrp="1"/>
          </p:cNvSpPr>
          <p:nvPr>
            <p:ph idx="1"/>
          </p:nvPr>
        </p:nvSpPr>
        <p:spPr>
          <a:xfrm>
            <a:off x="360854" y="764704"/>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Simon’s hobby?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Collecting stamps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Collecting dolls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Reading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8134" y="884854"/>
            <a:ext cx="444352" cy="523220"/>
          </a:xfrm>
          <a:prstGeom prst="rect">
            <a:avLst/>
          </a:prstGeom>
        </p:spPr>
        <p:txBody>
          <a:bodyPr wrap="none">
            <a:spAutoFit/>
          </a:bodyPr>
          <a:lstStyle/>
          <a:p>
            <a:r>
              <a:rPr lang="en-US" altLang="zh-CN"/>
              <a:t>A</a:t>
            </a:r>
            <a:endParaRPr lang="zh-CN" altLang="en-US"/>
          </a:p>
        </p:txBody>
      </p:sp>
      <p:sp>
        <p:nvSpPr>
          <p:cNvPr id="4" name="内容占位符 1">
            <a:extLst>
              <a:ext uri="{FF2B5EF4-FFF2-40B4-BE49-F238E27FC236}">
                <a16:creationId xmlns:a16="http://schemas.microsoft.com/office/drawing/2014/main" id="{F910515C-C166-1BB6-BBF0-A5155E67C285}"/>
              </a:ext>
            </a:extLst>
          </p:cNvPr>
          <p:cNvSpPr txBox="1">
            <a:spLocks/>
          </p:cNvSpPr>
          <p:nvPr/>
        </p:nvSpPr>
        <p:spPr bwMode="auto">
          <a:xfrm>
            <a:off x="360854" y="3313862"/>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 Simon got any stamps from China?</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No, he hasn’t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he has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 don’t know</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74012" y="3434012"/>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72095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8B06E14-E57B-3D1F-D395-563959FEDCE5}"/>
              </a:ext>
            </a:extLst>
          </p:cNvPr>
          <p:cNvSpPr>
            <a:spLocks noGrp="1"/>
          </p:cNvSpPr>
          <p:nvPr>
            <p:ph idx="1"/>
          </p:nvPr>
        </p:nvSpPr>
        <p:spPr>
          <a:xfrm>
            <a:off x="360854" y="764704"/>
            <a:ext cx="11485848" cy="656846"/>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听第二段对话，回答第</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1384176"/>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What’s your hobby, Sue?</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collect dolls.</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Oh</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Have you got any dolls from Japan?</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No, I haven’t.But I’ve got dolls from China.</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a:extLst>
              <a:ext uri="{FF2B5EF4-FFF2-40B4-BE49-F238E27FC236}">
                <a16:creationId xmlns:a16="http://schemas.microsoft.com/office/drawing/2014/main" id="{6BCCC821-49F5-A745-71B5-58158560911C}"/>
              </a:ext>
            </a:extLst>
          </p:cNvPr>
          <p:cNvSpPr txBox="1">
            <a:spLocks/>
          </p:cNvSpPr>
          <p:nvPr/>
        </p:nvSpPr>
        <p:spPr bwMode="auto">
          <a:xfrm>
            <a:off x="360854" y="3929505"/>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Sue’s hobby?</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 collects dolls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She flies kites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She rides her bicycle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56760" y="4049655"/>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96571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8C49AE2-3151-1E26-3E29-B84F935088A2}"/>
              </a:ext>
            </a:extLst>
          </p:cNvPr>
          <p:cNvSpPr>
            <a:spLocks noGrp="1"/>
          </p:cNvSpPr>
          <p:nvPr>
            <p:ph idx="1"/>
          </p:nvPr>
        </p:nvSpPr>
        <p:spPr>
          <a:xfrm>
            <a:off x="360854" y="764704"/>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 Sue got any dolls from Japan?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We don’t know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she has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No, she hasn’t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5386" y="893480"/>
            <a:ext cx="444352" cy="523220"/>
          </a:xfrm>
          <a:prstGeom prst="rect">
            <a:avLst/>
          </a:prstGeom>
        </p:spPr>
        <p:txBody>
          <a:bodyPr wrap="none">
            <a:spAutoFit/>
          </a:bodyPr>
          <a:lstStyle/>
          <a:p>
            <a:r>
              <a:rPr lang="en-US" altLang="zh-CN"/>
              <a:t>C</a:t>
            </a:r>
            <a:endParaRPr lang="zh-CN" altLang="en-US"/>
          </a:p>
        </p:txBody>
      </p:sp>
      <p:sp>
        <p:nvSpPr>
          <p:cNvPr id="4" name="内容占位符 1">
            <a:extLst>
              <a:ext uri="{FF2B5EF4-FFF2-40B4-BE49-F238E27FC236}">
                <a16:creationId xmlns:a16="http://schemas.microsoft.com/office/drawing/2014/main" id="{9816F5A5-EBEE-1275-C419-519E440A3912}"/>
              </a:ext>
            </a:extLst>
          </p:cNvPr>
          <p:cNvSpPr txBox="1">
            <a:spLocks/>
          </p:cNvSpPr>
          <p:nvPr/>
        </p:nvSpPr>
        <p:spPr bwMode="auto">
          <a:xfrm>
            <a:off x="360854" y="3279946"/>
            <a:ext cx="11485848" cy="26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Sue has got dolls from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Japan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China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Canada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82638" y="3400096"/>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289793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TotalTime>
  <Words>282</Words>
  <Application>Microsoft Office PowerPoint</Application>
  <PresentationFormat>自定义</PresentationFormat>
  <Paragraphs>88</Paragraphs>
  <Slides>11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vt:i4>
      </vt:variant>
    </vt:vector>
  </HeadingPairs>
  <TitlesOfParts>
    <vt:vector size="18"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377</cp:revision>
  <dcterms:created xsi:type="dcterms:W3CDTF">2020-11-06T05:24:00Z</dcterms:created>
  <dcterms:modified xsi:type="dcterms:W3CDTF">2025-06-10T02:34:18Z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